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2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7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93A9-D010-4A41-B0E8-0749B6BD9A1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9660-1B9F-443D-A7D0-BEA11438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mattstrassler.files.wordpress.com/2013/02/atom_cartoon.pn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" y="228601"/>
            <a:ext cx="8494475" cy="63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5712" y="762000"/>
            <a:ext cx="4800600" cy="2441575"/>
          </a:xfrm>
        </p:spPr>
        <p:txBody>
          <a:bodyPr/>
          <a:lstStyle/>
          <a:p>
            <a:r>
              <a:rPr lang="en-US" dirty="0" smtClean="0"/>
              <a:t>The Science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048000"/>
            <a:ext cx="4800600" cy="1752600"/>
          </a:xfrm>
        </p:spPr>
        <p:txBody>
          <a:bodyPr/>
          <a:lstStyle/>
          <a:p>
            <a:r>
              <a:rPr lang="en-US" dirty="0" smtClean="0"/>
              <a:t>We are surrounded by water; we are made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4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449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outer electrons of both atoms are mutually attracted to the nuclei</a:t>
            </a:r>
          </a:p>
          <a:p>
            <a:pPr lvl="1"/>
            <a:r>
              <a:rPr lang="en-US" dirty="0" smtClean="0"/>
              <a:t>Oppositely charged particles form a bond, representing a lower energy state for each of the atoms, </a:t>
            </a:r>
            <a:r>
              <a:rPr lang="en-US" b="1" i="1" dirty="0" smtClean="0"/>
              <a:t>releasing energy</a:t>
            </a:r>
            <a:endParaRPr 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910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7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Bonds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Bonds are formed because of the electrostatic attraction between atoms.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doing so, the atoms achieve a lower energy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2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Water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Unequal attraction to bonding electrons</a:t>
            </a:r>
          </a:p>
          <a:p>
            <a:pPr lvl="1"/>
            <a:r>
              <a:rPr lang="en-US" dirty="0" smtClean="0"/>
              <a:t>Oxygen is a strong electron grabber (high electronegativity)</a:t>
            </a:r>
          </a:p>
          <a:p>
            <a:pPr lvl="1"/>
            <a:r>
              <a:rPr lang="en-US" dirty="0" smtClean="0"/>
              <a:t>Hydrogen’s electron cloud tends to hang out close to oxygen, leaving H’s positively charge nucleus all by itself</a:t>
            </a:r>
          </a:p>
        </p:txBody>
      </p:sp>
      <p:pic>
        <p:nvPicPr>
          <p:cNvPr id="7170" name="Picture 2" descr="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981200"/>
            <a:ext cx="365125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6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Density is Uneven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electron density around the oxygen atom in a water molecule is about 10 times greater than the density around the hydrogen atoms</a:t>
            </a:r>
          </a:p>
          <a:p>
            <a:pPr lvl="1"/>
            <a:r>
              <a:rPr lang="en-US" dirty="0" smtClean="0"/>
              <a:t>This non-uniform distribution of positive and negative charges, called a dipole, leads to the substance’s unusual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8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a Polar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The unequal distribution of charges on the water molecule make it a polar molecule</a:t>
            </a:r>
          </a:p>
          <a:p>
            <a:pPr lvl="1"/>
            <a:r>
              <a:rPr lang="en-US" dirty="0" smtClean="0"/>
              <a:t>One end is more negative, and one end is more positive</a:t>
            </a:r>
            <a:endParaRPr lang="en-US" dirty="0"/>
          </a:p>
        </p:txBody>
      </p:sp>
      <p:pic>
        <p:nvPicPr>
          <p:cNvPr id="8194" name="Picture 2" descr="Hydrogen bonding between water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45303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3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partial negative end of the oxygen atom is attracted to the partial positive end of the H atom on an adjacent molecule</a:t>
            </a:r>
          </a:p>
          <a:p>
            <a:r>
              <a:rPr lang="en-US" dirty="0" smtClean="0"/>
              <a:t>Hydrogen bonds give water its unique properties </a:t>
            </a:r>
            <a:endParaRPr lang="en-US" dirty="0"/>
          </a:p>
        </p:txBody>
      </p:sp>
      <p:pic>
        <p:nvPicPr>
          <p:cNvPr id="9218" name="Picture 2" descr="Hydrogen bonding between water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981199"/>
            <a:ext cx="3876491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3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://www.northland.cc.mn.us/biology/Biology1111/animations/hydrogenbonds.html</a:t>
            </a:r>
          </a:p>
        </p:txBody>
      </p:sp>
    </p:spTree>
    <p:extLst>
      <p:ext uri="{BB962C8B-B14F-4D97-AF65-F5344CB8AC3E}">
        <p14:creationId xmlns:p14="http://schemas.microsoft.com/office/powerpoint/2010/main" val="367293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In water, hydrogen bonds form between the partially negatively charged oxygen atom and the partially positively charged hydrogen atom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351244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5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solvent</a:t>
            </a:r>
          </a:p>
          <a:p>
            <a:r>
              <a:rPr lang="en-US" dirty="0" smtClean="0"/>
              <a:t>Exists in nature as a solid, liquid, and gas</a:t>
            </a:r>
          </a:p>
          <a:p>
            <a:r>
              <a:rPr lang="en-US" dirty="0" smtClean="0"/>
              <a:t>The density of ice is less than liquid water</a:t>
            </a:r>
          </a:p>
          <a:p>
            <a:r>
              <a:rPr lang="en-US" dirty="0" smtClean="0"/>
              <a:t>High surface tension</a:t>
            </a:r>
          </a:p>
          <a:p>
            <a:r>
              <a:rPr lang="en-US" dirty="0" smtClean="0"/>
              <a:t>High heat capacity</a:t>
            </a:r>
          </a:p>
          <a:p>
            <a:r>
              <a:rPr lang="en-US" dirty="0" smtClean="0"/>
              <a:t>Exists as a liquid at room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8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water to form drops</a:t>
            </a:r>
          </a:p>
          <a:p>
            <a:r>
              <a:rPr lang="en-US" dirty="0" smtClean="0"/>
              <a:t>Allows water to form waves</a:t>
            </a:r>
          </a:p>
          <a:p>
            <a:r>
              <a:rPr lang="en-US" dirty="0" smtClean="0"/>
              <a:t>Water drops can “adhere” to surfaces even though gravity is pulling on them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686175" cy="246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60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 our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Water is necessary for life</a:t>
            </a:r>
          </a:p>
          <a:p>
            <a:r>
              <a:rPr lang="en-US" dirty="0" smtClean="0"/>
              <a:t>Water in our atmosphere helps to keep the planet warm</a:t>
            </a:r>
          </a:p>
          <a:p>
            <a:r>
              <a:rPr lang="en-US" dirty="0" smtClean="0"/>
              <a:t>Our bodies are composed of and dependent on  water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48858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76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Explain Why this Drop Sticks to the Leaf and Grows Larger?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34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How this Spider Can Walk on Water?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752600"/>
            <a:ext cx="5486400" cy="45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7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Adhesive forces are attractive forces that occur between two unlike substances</a:t>
            </a:r>
          </a:p>
          <a:p>
            <a:r>
              <a:rPr lang="en-US" dirty="0" smtClean="0"/>
              <a:t>In a narrow glass tube</a:t>
            </a:r>
          </a:p>
          <a:p>
            <a:pPr lvl="1"/>
            <a:r>
              <a:rPr lang="en-US" dirty="0" smtClean="0"/>
              <a:t>Water molecules are more strongly attracted to the tube than they are to each other (cohesion)</a:t>
            </a:r>
          </a:p>
          <a:p>
            <a:pPr lvl="1"/>
            <a:r>
              <a:rPr lang="en-US" dirty="0" smtClean="0"/>
              <a:t>The cup shape formed at the top of the water is called a meniscus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7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Specific Heat Keeps Beaches Cooler in the Day and Warmer at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heat</a:t>
            </a:r>
          </a:p>
          <a:p>
            <a:pPr lvl="1"/>
            <a:r>
              <a:rPr lang="en-US" dirty="0" smtClean="0"/>
              <a:t>The amount of energy required to change 1 gram of a substance 1 degrees Celsius </a:t>
            </a:r>
          </a:p>
          <a:p>
            <a:r>
              <a:rPr lang="en-US" dirty="0" smtClean="0"/>
              <a:t>Water has high specific heat</a:t>
            </a:r>
          </a:p>
          <a:p>
            <a:pPr lvl="1"/>
            <a:r>
              <a:rPr lang="en-US" dirty="0" smtClean="0"/>
              <a:t>Absorbs large amounts of heat energy before it begins to get hot</a:t>
            </a:r>
          </a:p>
          <a:p>
            <a:pPr lvl="1"/>
            <a:r>
              <a:rPr lang="en-US" dirty="0" smtClean="0"/>
              <a:t>Releases heat energy slowly</a:t>
            </a:r>
          </a:p>
          <a:p>
            <a:pPr lvl="1"/>
            <a:r>
              <a:rPr lang="en-US" dirty="0" smtClean="0"/>
              <a:t>Moderates the Earth’s climate and helps living organisms regulate their body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1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Solid, Liquid,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the only substance which exists under normal conditions on earth as a solid, a liquid, and a gas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4672012" cy="316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9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is Less Dense than Water 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553472"/>
              </p:ext>
            </p:extLst>
          </p:nvPr>
        </p:nvGraphicFramePr>
        <p:xfrm>
          <a:off x="457200" y="1600200"/>
          <a:ext cx="4572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Temperature ◦C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Density g/cm3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(solid)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0.9150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 (liquid)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0.9999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1.0000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0.9982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 (gas)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0.0006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657600" cy="30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5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is Less Dense than Water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very rare property!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274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542066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18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imagine if ice did not float?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you think that would affect the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2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a Universal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a polar molecule with one end more positive and one end more negative</a:t>
            </a:r>
          </a:p>
          <a:p>
            <a:pPr lvl="1"/>
            <a:r>
              <a:rPr lang="en-US" dirty="0" smtClean="0"/>
              <a:t>Being polar allows water to dissolve nearly any substance with an unequal distribution of charges</a:t>
            </a:r>
          </a:p>
          <a:p>
            <a:pPr lvl="1"/>
            <a:r>
              <a:rPr lang="en-US" dirty="0" smtClean="0"/>
              <a:t>Water is the best substance that is universally used for transporting dissolved substances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6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water’s unique properties?</a:t>
            </a:r>
          </a:p>
          <a:p>
            <a:endParaRPr lang="en-US" dirty="0"/>
          </a:p>
          <a:p>
            <a:r>
              <a:rPr lang="en-US" dirty="0" smtClean="0"/>
              <a:t>What is water’s structure, and how does it cause these properties?</a:t>
            </a:r>
          </a:p>
          <a:p>
            <a:endParaRPr lang="en-US" dirty="0"/>
          </a:p>
          <a:p>
            <a:r>
              <a:rPr lang="en-US" dirty="0" smtClean="0"/>
              <a:t>What would our world or life be like without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are some of the properties of water that make it so essential to life on our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Matter is Composed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3124200"/>
          </a:xfrm>
        </p:spPr>
        <p:txBody>
          <a:bodyPr/>
          <a:lstStyle/>
          <a:p>
            <a:r>
              <a:rPr lang="en-US" dirty="0" smtClean="0"/>
              <a:t>The atom is composed of </a:t>
            </a:r>
          </a:p>
          <a:p>
            <a:pPr lvl="1"/>
            <a:r>
              <a:rPr lang="en-US" dirty="0" smtClean="0"/>
              <a:t>A nucleus made of neutrons and protons</a:t>
            </a:r>
          </a:p>
          <a:p>
            <a:pPr lvl="1"/>
            <a:r>
              <a:rPr lang="en-US" dirty="0" smtClean="0"/>
              <a:t>An electron “cloud” composed of electrons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Protons and neutrons have nearly identical masses, but their charge is different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Protons are a positive (+) electrical charge and neutrons do not have an electrical charge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1527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ig. 1: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18" y="1323276"/>
            <a:ext cx="2928937" cy="33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Subatomic Particles Composing the Atom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29441"/>
              </p:ext>
            </p:extLst>
          </p:nvPr>
        </p:nvGraphicFramePr>
        <p:xfrm>
          <a:off x="457200" y="1981200"/>
          <a:ext cx="8229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Subatomic 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Proton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 of the nucleus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Neutron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 of the nucleus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Electron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Electron “cloud” (outside of the nucleus)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00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Quantum Atom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We can only describe areas of probability where we might find an electron</a:t>
            </a:r>
          </a:p>
          <a:p>
            <a:pPr lvl="1"/>
            <a:r>
              <a:rPr lang="en-US" dirty="0" smtClean="0"/>
              <a:t>Electrons are constantly moving</a:t>
            </a:r>
          </a:p>
          <a:p>
            <a:pPr lvl="1"/>
            <a:r>
              <a:rPr lang="en-US" dirty="0" smtClean="0"/>
              <a:t>Electrons have a specific amount of (quantum) of energy, related to their position from the nucleus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0926"/>
            <a:ext cx="3563939" cy="37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Why do we care about what atoms are made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654233" cy="4525963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- </a:t>
            </a:r>
            <a:r>
              <a:rPr lang="en-US" sz="4000" dirty="0" smtClean="0"/>
              <a:t>Electric </a:t>
            </a:r>
            <a:r>
              <a:rPr lang="en-US" sz="4000" dirty="0" smtClean="0"/>
              <a:t>charge is a basic force that causes movement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765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Charge of an Atom or 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charge on any substance is a result of the total number (#) of </a:t>
            </a:r>
          </a:p>
          <a:p>
            <a:pPr lvl="1"/>
            <a:r>
              <a:rPr lang="en-US" dirty="0" smtClean="0"/>
              <a:t>Protons (p)		+ charges, nucleus, and</a:t>
            </a:r>
          </a:p>
          <a:p>
            <a:pPr lvl="1"/>
            <a:r>
              <a:rPr lang="en-US" dirty="0" smtClean="0"/>
              <a:t>Electrons (e-)		- charges, outside the nucleus</a:t>
            </a:r>
          </a:p>
          <a:p>
            <a:r>
              <a:rPr lang="en-US" dirty="0" smtClean="0"/>
              <a:t>If the # of….		Then the net charge is….</a:t>
            </a:r>
          </a:p>
          <a:p>
            <a:pPr lvl="1"/>
            <a:r>
              <a:rPr lang="en-US" dirty="0" smtClean="0"/>
              <a:t>p=e-			neutral (atom)</a:t>
            </a:r>
          </a:p>
          <a:p>
            <a:pPr lvl="1"/>
            <a:r>
              <a:rPr lang="en-US" dirty="0" smtClean="0"/>
              <a:t>p&gt;e-			positive (ion)</a:t>
            </a:r>
          </a:p>
          <a:p>
            <a:pPr lvl="1"/>
            <a:r>
              <a:rPr lang="en-US" dirty="0" smtClean="0"/>
              <a:t>e-&gt;p			negative (ion)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8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860</Words>
  <Application>Microsoft Office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Science of Water</vt:lpstr>
      <vt:lpstr>Water in our World</vt:lpstr>
      <vt:lpstr>A Quick Overview</vt:lpstr>
      <vt:lpstr>All Matter is Composed of Atoms</vt:lpstr>
      <vt:lpstr>Subatomic Particles Composing the Atom</vt:lpstr>
      <vt:lpstr>The Quantum Atom </vt:lpstr>
      <vt:lpstr>Question</vt:lpstr>
      <vt:lpstr>Electric Charge</vt:lpstr>
      <vt:lpstr>Net Charge of an Atom or Ion</vt:lpstr>
      <vt:lpstr>Atoms Bond</vt:lpstr>
      <vt:lpstr>Why are Bonds Formed?</vt:lpstr>
      <vt:lpstr>Forming a Water Molecule</vt:lpstr>
      <vt:lpstr>Electron Density is Uneven</vt:lpstr>
      <vt:lpstr>Water is a Polar Molecule</vt:lpstr>
      <vt:lpstr>Hydrogen Bonding I</vt:lpstr>
      <vt:lpstr>Hydrogen Bonding II</vt:lpstr>
      <vt:lpstr>Hydrogen Bonding Representation</vt:lpstr>
      <vt:lpstr>Unique Properties of Water</vt:lpstr>
      <vt:lpstr>High Surface Tension</vt:lpstr>
      <vt:lpstr>Can You Explain Why this Drop Sticks to the Leaf and Grows Larger?</vt:lpstr>
      <vt:lpstr>Or How this Spider Can Walk on Water?</vt:lpstr>
      <vt:lpstr>Adhesion</vt:lpstr>
      <vt:lpstr>High Specific Heat Keeps Beaches Cooler in the Day and Warmer at Night</vt:lpstr>
      <vt:lpstr>Solid, Liquid, Gas</vt:lpstr>
      <vt:lpstr>Ice is Less Dense than Water I</vt:lpstr>
      <vt:lpstr>Ice is Less Dense than Water II</vt:lpstr>
      <vt:lpstr>Questions</vt:lpstr>
      <vt:lpstr>Water is a Universal Solvent</vt:lpstr>
      <vt:lpstr>Important Points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Water</dc:title>
  <dc:creator>sva9351</dc:creator>
  <cp:lastModifiedBy>sva9351</cp:lastModifiedBy>
  <cp:revision>10</cp:revision>
  <dcterms:created xsi:type="dcterms:W3CDTF">2014-03-17T13:38:47Z</dcterms:created>
  <dcterms:modified xsi:type="dcterms:W3CDTF">2014-03-24T14:32:59Z</dcterms:modified>
</cp:coreProperties>
</file>